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7" r:id="rId5"/>
    <p:sldId id="306" r:id="rId6"/>
    <p:sldId id="321" r:id="rId7"/>
    <p:sldId id="312" r:id="rId8"/>
    <p:sldId id="316" r:id="rId9"/>
    <p:sldId id="317" r:id="rId10"/>
    <p:sldId id="318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65CED-F7FD-E540-ABE6-E5D317CAAE51}" v="3123" dt="2025-11-22T20:51:05.837"/>
    <p1510:client id="{2F71F03B-6366-5341-7911-1BE614ED26BA}" v="130" dt="2025-11-22T19:34:07.761"/>
    <p1510:client id="{4AFC583C-63B3-7801-3040-51B7A0AE3CFD}" v="1" dt="2025-11-22T17:51:07.004"/>
    <p1510:client id="{8EAD0BB8-D436-475C-8142-13F7AFBFAF16}" v="1666" dt="2025-11-22T20:58:10.746"/>
    <p1510:client id="{9ADE3423-E981-49F6-BE8D-32B1B9514459}" v="50" dt="2025-11-22T20:01:56.072"/>
    <p1510:client id="{BFF8C71F-F343-48A9-A28E-C5ECE92A87AA}" v="3903" dt="2025-11-22T20:16:04.177"/>
    <p1510:client id="{D0535324-9D81-8359-1779-066A774B2B71}" v="562" dt="2025-11-22T20:21:37.361"/>
    <p1510:client id="{E789B69A-B807-4E4F-A57B-E25661BACD33}" v="52" dt="2025-11-22T20:47:00.847"/>
    <p1510:client id="{F4698546-1BB7-4BB2-5972-43B5BA767921}" v="154" dt="2025-11-22T20:49:21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4E2D7-2AA8-9446-B6BE-AE71A151FD7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F05AA-0BE7-F343-A9AE-8AB1AB768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8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28DA28F3-8243-CE0E-48CC-ACB6B6F67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e13d9a7e_0_73:notes">
            <a:extLst>
              <a:ext uri="{FF2B5EF4-FFF2-40B4-BE49-F238E27FC236}">
                <a16:creationId xmlns:a16="http://schemas.microsoft.com/office/drawing/2014/main" id="{1FF0FC8E-A236-C97F-19D5-B0486EA590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3e13d9a7e_0_73:notes">
            <a:extLst>
              <a:ext uri="{FF2B5EF4-FFF2-40B4-BE49-F238E27FC236}">
                <a16:creationId xmlns:a16="http://schemas.microsoft.com/office/drawing/2014/main" id="{4BCF747F-683E-2B1A-AEF9-0DAFEEE7B3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88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F05AA-0BE7-F343-A9AE-8AB1AB7683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5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4E75-F229-5C58-4619-09465BF6D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1E7CA-24B2-27DB-5214-07D500BA0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629C3-3DE9-DB2D-9F50-01B0BF08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1E05B-AAC1-C17C-F82D-E8D7DE18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2A434-CCCC-0C5C-785C-41CD5768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2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8FC1-F46D-8304-F2DF-FE74C44CD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B79DD-21E9-F3CB-5DA2-04EDC3A0E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03D50-923F-FE03-B624-BF5682C4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45A50-6D33-2E01-E5FA-AE28FA79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D4597-463B-07AD-7932-105D2329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AE839-BB8C-4487-E773-B5292B857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51BF3-2791-9F84-0D91-4D5B6F3A1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780B1-D22F-ECD1-C54E-69641E00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8BF3A-4D1A-0845-EA55-B7B06C07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D0D36-7B48-0271-9003-052C4DDE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9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85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5586167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8816545" y="2336752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21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4E4B-D780-BF30-2F12-E1B4C540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30841-E078-C2F6-885A-53CB67FA7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43B29-42E5-A849-10C6-A761948A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40320-3A10-1A38-E89D-CD5D9755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8501F-9FE1-E737-793F-0F91CAA3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6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9D37-122E-4514-C6FE-34ED4CCC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B1B33-75AD-6DBD-DE45-54BDD6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8DA32-11E3-D4E5-5893-2731B9D4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57532-306D-C290-6797-EAFA0E6C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9771-4999-F98E-88F7-4FD65851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9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1B2E-B46E-735B-D7B9-E380B02D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D803D-92F4-656B-D847-8CFA73C08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12BE-451F-CC5F-EE4A-8B6725C70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E20BC-911E-A0F8-731F-94316A2D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424D1-9D34-449A-7A3D-178DF32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3817E-291A-F737-4416-8F9FEA55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8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4F82-4AF5-835B-BD70-71F71F9C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8BE95-36B0-0BA3-D7A5-04167FD91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159AC-8531-40BD-80E9-BAC62E9B3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4D1E7-ED07-852A-A414-9BC77E703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54F3A-CBBE-77DF-01F9-272290990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4A5C2-D700-47D4-CCA7-2FD2DBC1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062AB-E0A3-88FE-935B-CE454E41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20807-8A7A-B1BA-F786-ADB8CF35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4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6921-C6D3-A3A7-1B8D-2E77202A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61640-D2EE-2423-0B52-1F01800C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3E647-EECE-C821-EA7A-E7B760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DB924-FA44-CB14-C0A3-F6E9F1CC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FBA42-BCEB-FDCF-3E96-E125331D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4286C-4650-3EA0-DC52-1C161F35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2B662-8BD4-0E08-E0FD-E1A3591B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86B9-F811-691E-713E-A036BA65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B9CBF-D13C-4C0C-74FA-38A26C3A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BA02E-1FA1-E0AC-7C45-C144622CC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998EB-19CA-AA4C-8ACA-850279D1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FCBE7-6E1E-CACC-177A-EB9A4C15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7FE36-376B-74C1-ADFB-8C76C97C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0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F617-B7A8-BA12-5B54-FAA5866E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BED999-8C3A-38A3-2791-FEB19A93C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77A9D-106E-35C7-05FB-6A565628B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E601F-F3F4-BF20-2C0E-166EC133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C2924-4749-E7AF-03FC-AE42C467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26445-1962-A2C2-60BD-CBCF1C81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5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83C7D3-6D4F-DDFD-C5C6-AF6240D0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75951-5D55-1E5B-3D39-90C0DE409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0D59-2C3A-D603-5686-C3A612E6C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5B2E39-A3BB-5B4C-A618-B6B881748AD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E1E4A-AB51-C955-ECAF-48BB3D8EE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CE1F8-9614-E2E3-2ED4-779610644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electricityhub.com/lagos-state-targets-4000mw-with-new-gas-power-plant-bids/" TargetMode="External"/><Relationship Id="rId2" Type="http://schemas.openxmlformats.org/officeDocument/2006/relationships/hyperlink" Target="https://research.ee.sun.ac.za/emr/emr/files/u1/2019-ELSEVIER-Botha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hyperlink" Target="https://www.researchgate.net/publication/361785221_Solid_Gravity_Energy_Storage_A_review" TargetMode="External"/><Relationship Id="rId4" Type="http://schemas.openxmlformats.org/officeDocument/2006/relationships/hyperlink" Target="https://journalwjaets.com/sites/default/files/fulltext_pdf/WJAETS-2025-0900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/>
          <p:nvPr/>
        </p:nvSpPr>
        <p:spPr>
          <a:xfrm rot="5400000">
            <a:off x="589280" y="-589280"/>
            <a:ext cx="6858000" cy="8036560"/>
          </a:xfrm>
          <a:prstGeom prst="rect">
            <a:avLst/>
          </a:prstGeom>
          <a:solidFill>
            <a:srgbClr val="13416B">
              <a:alpha val="99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CA" sz="2400"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307741" y="1932271"/>
            <a:ext cx="7421078" cy="299345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15999"/>
              </a:lnSpc>
              <a:spcAft>
                <a:spcPts val="800"/>
              </a:spcAft>
            </a:pPr>
            <a:r>
              <a:rPr lang="en-US" sz="5200" b="1">
                <a:solidFill>
                  <a:schemeClr val="bg1"/>
                </a:solidFill>
                <a:latin typeface="Aptos Display"/>
                <a:cs typeface="Times New Roman"/>
              </a:rPr>
              <a:t>Potential Energy Storage:</a:t>
            </a:r>
            <a:br>
              <a:rPr lang="en-US" sz="5200" b="1">
                <a:solidFill>
                  <a:schemeClr val="bg1"/>
                </a:solidFill>
                <a:latin typeface="Aptos Display"/>
                <a:cs typeface="Times New Roman"/>
              </a:rPr>
            </a:br>
            <a:r>
              <a:rPr lang="en-US" sz="5200" b="1">
                <a:solidFill>
                  <a:schemeClr val="bg1"/>
                </a:solidFill>
                <a:latin typeface="Aptos Display"/>
                <a:cs typeface="Times New Roman"/>
              </a:rPr>
              <a:t>Case Study on Decommissioned Mines</a:t>
            </a:r>
            <a:endParaRPr lang="en-US" sz="5200" b="1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B0962-6AB9-16CC-8A5E-42929E6FEB19}"/>
              </a:ext>
            </a:extLst>
          </p:cNvPr>
          <p:cNvSpPr txBox="1"/>
          <p:nvPr/>
        </p:nvSpPr>
        <p:spPr>
          <a:xfrm>
            <a:off x="8610597" y="1270166"/>
            <a:ext cx="3028675" cy="17373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en-CA" sz="1400">
                <a:latin typeface="Calibri"/>
                <a:ea typeface="Calibri"/>
                <a:cs typeface="Calibri"/>
              </a:rPr>
              <a:t>Prepared by</a:t>
            </a:r>
          </a:p>
          <a:p>
            <a:pPr algn="ctr">
              <a:lnSpc>
                <a:spcPct val="115999"/>
              </a:lnSpc>
              <a:spcAft>
                <a:spcPts val="800"/>
              </a:spcAft>
            </a:pPr>
            <a:r>
              <a:rPr lang="en-CA" sz="1400">
                <a:latin typeface="Calibri"/>
                <a:ea typeface="Calibri"/>
                <a:cs typeface="Calibri"/>
              </a:rPr>
              <a:t>Jacob Rivelis</a:t>
            </a:r>
            <a:endParaRPr lang="en-CA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999"/>
              </a:lnSpc>
              <a:spcAft>
                <a:spcPts val="800"/>
              </a:spcAft>
            </a:pPr>
            <a:r>
              <a:rPr lang="en-CA" sz="1400">
                <a:latin typeface="Calibri"/>
                <a:ea typeface="Calibri"/>
                <a:cs typeface="Calibri"/>
              </a:rPr>
              <a:t>Ridley Horton</a:t>
            </a:r>
            <a:endParaRPr lang="en-CA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999"/>
              </a:lnSpc>
              <a:spcAft>
                <a:spcPts val="800"/>
              </a:spcAft>
            </a:pPr>
            <a:r>
              <a:rPr lang="en-CA" sz="1400">
                <a:latin typeface="Calibri"/>
                <a:ea typeface="Calibri"/>
                <a:cs typeface="Calibri"/>
              </a:rPr>
              <a:t>Connor Button</a:t>
            </a:r>
            <a:endParaRPr lang="en-CA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999"/>
              </a:lnSpc>
              <a:spcAft>
                <a:spcPts val="800"/>
              </a:spcAft>
            </a:pPr>
            <a:r>
              <a:rPr lang="en-CA" sz="1400">
                <a:latin typeface="Calibri"/>
                <a:ea typeface="Calibri"/>
                <a:cs typeface="Calibri"/>
              </a:rPr>
              <a:t>Toby Holland</a:t>
            </a:r>
            <a:endParaRPr lang="en-CA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0DA5D-A56E-BA45-4FB4-218FB9FA2515}"/>
              </a:ext>
            </a:extLst>
          </p:cNvPr>
          <p:cNvSpPr txBox="1"/>
          <p:nvPr/>
        </p:nvSpPr>
        <p:spPr>
          <a:xfrm>
            <a:off x="8825889" y="3600560"/>
            <a:ext cx="2796871" cy="11036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en-CA" sz="1400" b="1">
                <a:effectLst/>
                <a:latin typeface="Calibri"/>
                <a:ea typeface="Calibri"/>
                <a:cs typeface="Calibri"/>
              </a:rPr>
              <a:t>Presented to:</a:t>
            </a:r>
            <a:endParaRPr lang="en-US"/>
          </a:p>
          <a:p>
            <a:pPr algn="ctr">
              <a:lnSpc>
                <a:spcPct val="115999"/>
              </a:lnSpc>
              <a:spcAft>
                <a:spcPts val="800"/>
              </a:spcAft>
            </a:pPr>
            <a:r>
              <a:rPr lang="en-CA"/>
              <a:t>QUESST Judging Panel</a:t>
            </a:r>
          </a:p>
          <a:p>
            <a:pPr algn="ctr">
              <a:lnSpc>
                <a:spcPct val="116000"/>
              </a:lnSpc>
              <a:spcAft>
                <a:spcPts val="800"/>
              </a:spcAft>
            </a:pPr>
            <a:endParaRPr lang="en-CA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Conferences &amp; Competitions – Engineering Society of Queen's University">
            <a:extLst>
              <a:ext uri="{FF2B5EF4-FFF2-40B4-BE49-F238E27FC236}">
                <a16:creationId xmlns:a16="http://schemas.microsoft.com/office/drawing/2014/main" id="{7D8174CA-6DA6-A47F-5D74-BF34F5AA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166" y="5367905"/>
            <a:ext cx="1711476" cy="171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>
          <a:extLst>
            <a:ext uri="{FF2B5EF4-FFF2-40B4-BE49-F238E27FC236}">
              <a16:creationId xmlns:a16="http://schemas.microsoft.com/office/drawing/2014/main" id="{8209CA7C-5653-65ED-CE56-EA9934606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29;p33">
            <a:extLst>
              <a:ext uri="{FF2B5EF4-FFF2-40B4-BE49-F238E27FC236}">
                <a16:creationId xmlns:a16="http://schemas.microsoft.com/office/drawing/2014/main" id="{00740DAB-A188-A51D-4D04-0DDB7113A56C}"/>
              </a:ext>
            </a:extLst>
          </p:cNvPr>
          <p:cNvSpPr/>
          <p:nvPr/>
        </p:nvSpPr>
        <p:spPr>
          <a:xfrm rot="10800000" flipH="1">
            <a:off x="682799" y="408788"/>
            <a:ext cx="10993452" cy="1122689"/>
          </a:xfrm>
          <a:prstGeom prst="rect">
            <a:avLst/>
          </a:prstGeom>
          <a:solidFill>
            <a:srgbClr val="134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232;p33">
            <a:extLst>
              <a:ext uri="{FF2B5EF4-FFF2-40B4-BE49-F238E27FC236}">
                <a16:creationId xmlns:a16="http://schemas.microsoft.com/office/drawing/2014/main" id="{448EFF5D-FDE6-96C2-89F4-221CE8ACE5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12673" y="491636"/>
            <a:ext cx="9939410" cy="9569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800" b="1">
                <a:solidFill>
                  <a:schemeClr val="lt1"/>
                </a:solidFill>
              </a:rPr>
              <a:t>Nigeria and Blackout Statistics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60B21-3405-627E-AA94-E6BFCD5A5F95}"/>
              </a:ext>
            </a:extLst>
          </p:cNvPr>
          <p:cNvSpPr txBox="1"/>
          <p:nvPr/>
        </p:nvSpPr>
        <p:spPr>
          <a:xfrm>
            <a:off x="647917" y="1771267"/>
            <a:ext cx="7069916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>
                <a:latin typeface="Livvic" pitchFamily="2" charset="77"/>
              </a:rPr>
              <a:t>Nigeria is Africa’s largest economy and country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latin typeface="Livvic" pitchFamily="2" charset="77"/>
              </a:rPr>
              <a:t>220m people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latin typeface="Livvic" pitchFamily="2" charset="77"/>
              </a:rPr>
              <a:t>$550B GDP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Livvic" pitchFamily="2" charset="77"/>
              </a:rPr>
              <a:t>Mining Sector </a:t>
            </a:r>
            <a:r>
              <a:rPr lang="en-US" altLang="en-US" b="1">
                <a:latin typeface="Livvic" pitchFamily="2" charset="77"/>
              </a:rPr>
              <a:t>10% of GDP </a:t>
            </a:r>
            <a:r>
              <a:rPr lang="en-US" altLang="en-US">
                <a:latin typeface="Livvic" pitchFamily="2" charset="77"/>
              </a:rPr>
              <a:t>by 2030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>
              <a:latin typeface="Livvic" pitchFamily="2" charset="77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Livvic" pitchFamily="2" charset="77"/>
              </a:rPr>
              <a:t>85% Electrification with Continuous Blackouts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latin typeface="Livvic" pitchFamily="2" charset="77"/>
              </a:rPr>
              <a:t>4500-6000 hours </a:t>
            </a:r>
            <a:r>
              <a:rPr lang="en-US" altLang="en-US">
                <a:latin typeface="Livvic" pitchFamily="2" charset="77"/>
              </a:rPr>
              <a:t>of outage annually (150-250 days)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latin typeface="Livvic" pitchFamily="2" charset="77"/>
              </a:rPr>
              <a:t>5% GDP, $29B </a:t>
            </a:r>
            <a:r>
              <a:rPr lang="en-US" altLang="en-US">
                <a:latin typeface="Livvic" pitchFamily="2" charset="77"/>
              </a:rPr>
              <a:t>loss annually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>
              <a:latin typeface="Livvic" pitchFamily="2" charset="77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Livvic" pitchFamily="2" charset="77"/>
              </a:rPr>
              <a:t>80% businesses spend on diesel to offset the blackouts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>
                <a:latin typeface="Livvic" pitchFamily="2" charset="77"/>
              </a:rPr>
              <a:t>Diesel electricity cost</a:t>
            </a:r>
            <a:r>
              <a:rPr lang="en-CA" b="1">
                <a:latin typeface="Livvic" pitchFamily="2" charset="77"/>
              </a:rPr>
              <a:t>: $0.40–$0.75/kWh (SDG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b="1">
                <a:latin typeface="Livvic" pitchFamily="2" charset="77"/>
              </a:rPr>
              <a:t>16.5Mt CO2 </a:t>
            </a:r>
            <a:r>
              <a:rPr lang="en-CA">
                <a:latin typeface="Livvic" pitchFamily="2" charset="77"/>
              </a:rPr>
              <a:t>annually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>
              <a:latin typeface="Livvic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800" b="0" i="0" u="none" strike="noStrike" cap="none" normalizeH="0" baseline="0">
                <a:ln>
                  <a:noFill/>
                </a:ln>
                <a:effectLst/>
                <a:latin typeface="Livvic" pitchFamily="2" charset="77"/>
              </a:rPr>
              <a:t>Blackouts harming safety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i="0" u="none" strike="noStrike" cap="none" normalizeH="0" baseline="0">
                <a:ln>
                  <a:noFill/>
                </a:ln>
                <a:effectLst/>
                <a:latin typeface="Livvic" pitchFamily="2" charset="77"/>
              </a:rPr>
              <a:t>7</a:t>
            </a:r>
            <a:r>
              <a:rPr lang="en-CA" b="1">
                <a:latin typeface="Livvic" pitchFamily="2" charset="77"/>
              </a:rPr>
              <a:t>4% of households</a:t>
            </a:r>
            <a:r>
              <a:rPr lang="en-CA">
                <a:latin typeface="Livvic" pitchFamily="2" charset="77"/>
              </a:rPr>
              <a:t> report outages as a major threat to water, food, and medical security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altLang="en-US" b="1" i="0" u="none" strike="noStrike" cap="none" normalizeH="0" baseline="0">
                <a:ln>
                  <a:noFill/>
                </a:ln>
                <a:effectLst/>
                <a:latin typeface="Livvic" pitchFamily="2" charset="77"/>
              </a:rPr>
              <a:t>93% of households </a:t>
            </a:r>
            <a:r>
              <a:rPr lang="en-CA" altLang="en-US" i="0" u="none" strike="noStrike" cap="none" normalizeH="0" baseline="0">
                <a:ln>
                  <a:noFill/>
                </a:ln>
                <a:effectLst/>
                <a:latin typeface="Livvic" pitchFamily="2" charset="77"/>
              </a:rPr>
              <a:t>throw out spoiled </a:t>
            </a:r>
            <a:r>
              <a:rPr lang="en-CA" altLang="en-US">
                <a:latin typeface="Livvic" pitchFamily="2" charset="77"/>
              </a:rPr>
              <a:t>food during </a:t>
            </a:r>
            <a:r>
              <a:rPr lang="en-CA" altLang="en-US" i="0" u="none" strike="noStrike" cap="none" normalizeH="0" baseline="0">
                <a:ln>
                  <a:noFill/>
                </a:ln>
                <a:effectLst/>
                <a:latin typeface="Livvic" pitchFamily="2" charset="77"/>
              </a:rPr>
              <a:t>blackouts</a:t>
            </a:r>
            <a:endParaRPr lang="en-US" altLang="en-US" i="0" u="none" strike="noStrike" cap="none" normalizeH="0" baseline="0">
              <a:ln>
                <a:noFill/>
              </a:ln>
              <a:effectLst/>
              <a:latin typeface="Livvic" pitchFamily="2" charset="77"/>
            </a:endParaRPr>
          </a:p>
        </p:txBody>
      </p:sp>
      <p:pic>
        <p:nvPicPr>
          <p:cNvPr id="3" name="Picture 2" descr="A map of africa with red highlighted&#10;&#10;AI-generated content may be incorrect.">
            <a:extLst>
              <a:ext uri="{FF2B5EF4-FFF2-40B4-BE49-F238E27FC236}">
                <a16:creationId xmlns:a16="http://schemas.microsoft.com/office/drawing/2014/main" id="{EDB9DD9C-59D5-6011-56D7-83DE8F74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33" y="1717762"/>
            <a:ext cx="4173600" cy="39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nferences &amp; Competitions – Engineering Society of Queen's University">
            <a:extLst>
              <a:ext uri="{FF2B5EF4-FFF2-40B4-BE49-F238E27FC236}">
                <a16:creationId xmlns:a16="http://schemas.microsoft.com/office/drawing/2014/main" id="{6D32F1A6-4B3B-016C-4D5B-3235D055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166" y="5367905"/>
            <a:ext cx="1711476" cy="171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1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10D59EBF-9AC6-6F93-4686-9CB141512D4F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rgbClr val="134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i="0" u="none" strike="noStrike" baseline="0">
                <a:solidFill>
                  <a:schemeClr val="bg1"/>
                </a:solidFill>
                <a:latin typeface="Livvic" pitchFamily="2" charset="77"/>
              </a:rPr>
              <a:t> Blackout Solution - Energy Storage </a:t>
            </a:r>
            <a:endParaRPr lang="en-US" sz="2400" b="1">
              <a:solidFill>
                <a:schemeClr val="bg1"/>
              </a:solidFill>
              <a:latin typeface="Livvic" pitchFamily="2" charset="77"/>
            </a:endParaRPr>
          </a:p>
        </p:txBody>
      </p:sp>
      <p:pic>
        <p:nvPicPr>
          <p:cNvPr id="1026" name="Picture 2" descr="Peak Shaving: Optimize Power Consumption with Battery Energy Storage Systems">
            <a:extLst>
              <a:ext uri="{FF2B5EF4-FFF2-40B4-BE49-F238E27FC236}">
                <a16:creationId xmlns:a16="http://schemas.microsoft.com/office/drawing/2014/main" id="{D687CE98-7641-FD7C-7C62-32274006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0" y="1627560"/>
            <a:ext cx="4326021" cy="24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FE568-9FE9-A8A3-5F4E-DE3FD61A98C4}"/>
              </a:ext>
            </a:extLst>
          </p:cNvPr>
          <p:cNvSpPr txBox="1"/>
          <p:nvPr/>
        </p:nvSpPr>
        <p:spPr>
          <a:xfrm>
            <a:off x="5643668" y="2094240"/>
            <a:ext cx="5494023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>
                <a:latin typeface="Livvic"/>
              </a:rPr>
              <a:t>Lagos</a:t>
            </a:r>
            <a:r>
              <a:rPr lang="en-US" altLang="en-US">
                <a:latin typeface="Livvic"/>
              </a:rPr>
              <a:t>,</a:t>
            </a:r>
            <a:r>
              <a:rPr lang="en-US" altLang="en-US" sz="1800">
                <a:latin typeface="Livvic"/>
              </a:rPr>
              <a:t> </a:t>
            </a:r>
            <a:r>
              <a:rPr lang="en-US" altLang="en-US">
                <a:latin typeface="Livvic"/>
              </a:rPr>
              <a:t>Nigeria </a:t>
            </a:r>
            <a:r>
              <a:rPr lang="en-US" altLang="en-US" sz="1800">
                <a:latin typeface="Livvic"/>
              </a:rPr>
              <a:t>peak demand: </a:t>
            </a:r>
            <a:r>
              <a:rPr lang="en-US" altLang="en-US" sz="1800" b="1">
                <a:latin typeface="Livvic"/>
              </a:rPr>
              <a:t>4,000 MW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b="1">
              <a:latin typeface="Livvic" pitchFamily="2" charset="77"/>
            </a:endParaRP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>
                <a:latin typeface="Livvic"/>
              </a:rPr>
              <a:t>Supply: </a:t>
            </a:r>
            <a:r>
              <a:rPr lang="en-US" altLang="en-US" sz="1800" b="1">
                <a:latin typeface="Livvic"/>
              </a:rPr>
              <a:t>2,000 </a:t>
            </a:r>
            <a:r>
              <a:rPr lang="en-US" altLang="en-US" b="1">
                <a:latin typeface="Livvic"/>
              </a:rPr>
              <a:t>M</a:t>
            </a:r>
            <a:r>
              <a:rPr lang="en-US" altLang="en-US" sz="1800" b="1">
                <a:latin typeface="Livvic"/>
              </a:rPr>
              <a:t>W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b="1">
              <a:latin typeface="Livvic" pitchFamily="2" charset="77"/>
            </a:endParaRP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Livvic"/>
              </a:rPr>
              <a:t>Deficit (over 4 peak hours): </a:t>
            </a:r>
            <a:r>
              <a:rPr lang="en-US" altLang="en-US" b="1">
                <a:latin typeface="Livvic"/>
              </a:rPr>
              <a:t>16,000 MWh</a:t>
            </a:r>
            <a:endParaRPr lang="en-US" altLang="en-US" sz="1800">
              <a:latin typeface="Livvic"/>
            </a:endParaRPr>
          </a:p>
        </p:txBody>
      </p:sp>
      <p:pic>
        <p:nvPicPr>
          <p:cNvPr id="13" name="Picture 12" descr="A diagram of a battery storage system&#10;&#10;AI-generated content may be incorrect.">
            <a:extLst>
              <a:ext uri="{FF2B5EF4-FFF2-40B4-BE49-F238E27FC236}">
                <a16:creationId xmlns:a16="http://schemas.microsoft.com/office/drawing/2014/main" id="{6FC83D87-8B83-7302-6D91-A33F19D85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92" y="4471518"/>
            <a:ext cx="3193862" cy="1935893"/>
          </a:xfrm>
          <a:prstGeom prst="rect">
            <a:avLst/>
          </a:prstGeom>
        </p:spPr>
      </p:pic>
      <p:pic>
        <p:nvPicPr>
          <p:cNvPr id="1028" name="Picture 4" descr="TC Energy — Canyon Creek Pumped Hydro Energy Storage Project">
            <a:extLst>
              <a:ext uri="{FF2B5EF4-FFF2-40B4-BE49-F238E27FC236}">
                <a16:creationId xmlns:a16="http://schemas.microsoft.com/office/drawing/2014/main" id="{6822C777-E377-1A61-7CD6-F0853663B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59" y="4590060"/>
            <a:ext cx="3327205" cy="18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19709D-FF0F-CBEB-C753-8A8D16A27118}"/>
              </a:ext>
            </a:extLst>
          </p:cNvPr>
          <p:cNvSpPr txBox="1"/>
          <p:nvPr/>
        </p:nvSpPr>
        <p:spPr>
          <a:xfrm>
            <a:off x="741592" y="6459788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Livvic" pitchFamily="2" charset="77"/>
              </a:rPr>
              <a:t>Gravity Storage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DA1213-BCEB-3DFA-C36A-A313DB6DD7FB}"/>
              </a:ext>
            </a:extLst>
          </p:cNvPr>
          <p:cNvSpPr txBox="1"/>
          <p:nvPr/>
        </p:nvSpPr>
        <p:spPr>
          <a:xfrm>
            <a:off x="4369583" y="6438781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Livvic" pitchFamily="2" charset="77"/>
              </a:rPr>
              <a:t>Pumped Hydro Storage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371B64-3A6A-B168-6E6C-C123FEC57BAC}"/>
              </a:ext>
            </a:extLst>
          </p:cNvPr>
          <p:cNvSpPr txBox="1"/>
          <p:nvPr/>
        </p:nvSpPr>
        <p:spPr>
          <a:xfrm>
            <a:off x="8785021" y="6407411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Livvic" pitchFamily="2" charset="77"/>
              </a:rPr>
              <a:t>Chemical Energy Storage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5BAB6-C362-32BD-B311-2AF8C4D84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07" y="4353563"/>
            <a:ext cx="2633524" cy="21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3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A125-6310-19A2-D009-E3C2F653B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0DE59573-3A87-A4E9-0131-A1106F343017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rgbClr val="134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Aptos Display"/>
              </a:rPr>
              <a:t>Nigeria Solution Implementation</a:t>
            </a:r>
          </a:p>
        </p:txBody>
      </p:sp>
      <p:pic>
        <p:nvPicPr>
          <p:cNvPr id="4" name="Picture 2" descr="Conferences &amp; Competitions – Engineering Society of Queen's University">
            <a:extLst>
              <a:ext uri="{FF2B5EF4-FFF2-40B4-BE49-F238E27FC236}">
                <a16:creationId xmlns:a16="http://schemas.microsoft.com/office/drawing/2014/main" id="{7342FF20-5CF6-18C3-BAD7-796F12322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166" y="5367905"/>
            <a:ext cx="1711476" cy="171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5EFA519-8419-4C26-0063-39C780B6A86A}"/>
              </a:ext>
            </a:extLst>
          </p:cNvPr>
          <p:cNvGrpSpPr/>
          <p:nvPr/>
        </p:nvGrpSpPr>
        <p:grpSpPr>
          <a:xfrm>
            <a:off x="4941738" y="1743926"/>
            <a:ext cx="6031622" cy="4303823"/>
            <a:chOff x="3081407" y="1917347"/>
            <a:chExt cx="6031622" cy="4303823"/>
          </a:xfrm>
        </p:grpSpPr>
        <p:pic>
          <p:nvPicPr>
            <p:cNvPr id="6" name="Picture 5" descr="A map of the nigeria&#10;&#10;AI-generated content may be incorrect.">
              <a:extLst>
                <a:ext uri="{FF2B5EF4-FFF2-40B4-BE49-F238E27FC236}">
                  <a16:creationId xmlns:a16="http://schemas.microsoft.com/office/drawing/2014/main" id="{545094C5-5340-93AC-81C9-E62CF4FBC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85" t="4318" r="1127" b="3259"/>
            <a:stretch>
              <a:fillRect/>
            </a:stretch>
          </p:blipFill>
          <p:spPr>
            <a:xfrm>
              <a:off x="3081407" y="1917347"/>
              <a:ext cx="6031622" cy="4303823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E7BF142-962B-E1AF-7FFD-04A04C1242D1}"/>
                </a:ext>
              </a:extLst>
            </p:cNvPr>
            <p:cNvSpPr/>
            <p:nvPr/>
          </p:nvSpPr>
          <p:spPr>
            <a:xfrm>
              <a:off x="4070568" y="4402089"/>
              <a:ext cx="216148" cy="2075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3F2784-0BFE-B77E-1418-97BA88B74DD5}"/>
                </a:ext>
              </a:extLst>
            </p:cNvPr>
            <p:cNvSpPr/>
            <p:nvPr/>
          </p:nvSpPr>
          <p:spPr>
            <a:xfrm>
              <a:off x="3316112" y="4506147"/>
              <a:ext cx="799628" cy="52511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EDF8FBD-0A0D-F6C0-74B1-533048B78ABF}"/>
                </a:ext>
              </a:extLst>
            </p:cNvPr>
            <p:cNvSpPr/>
            <p:nvPr/>
          </p:nvSpPr>
          <p:spPr>
            <a:xfrm>
              <a:off x="4811002" y="4150485"/>
              <a:ext cx="216148" cy="2075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97B524-BB52-63B7-939B-B5E831DDB0B1}"/>
                </a:ext>
              </a:extLst>
            </p:cNvPr>
            <p:cNvSpPr/>
            <p:nvPr/>
          </p:nvSpPr>
          <p:spPr>
            <a:xfrm>
              <a:off x="5396879" y="4506324"/>
              <a:ext cx="216148" cy="2075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7A06C59-9BD8-4F5C-9800-1845ED78AEB4}"/>
                </a:ext>
              </a:extLst>
            </p:cNvPr>
            <p:cNvSpPr/>
            <p:nvPr/>
          </p:nvSpPr>
          <p:spPr>
            <a:xfrm>
              <a:off x="4727223" y="4506147"/>
              <a:ext cx="997183" cy="1305934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2B55C2-7BE9-610E-DDA9-D19BF858BDAE}"/>
                </a:ext>
              </a:extLst>
            </p:cNvPr>
            <p:cNvSpPr/>
            <p:nvPr/>
          </p:nvSpPr>
          <p:spPr>
            <a:xfrm>
              <a:off x="4548615" y="4197211"/>
              <a:ext cx="216148" cy="2075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7A86E92-E2AE-80BE-CDFA-D6B0FDAC2CB6}"/>
                </a:ext>
              </a:extLst>
            </p:cNvPr>
            <p:cNvSpPr/>
            <p:nvPr/>
          </p:nvSpPr>
          <p:spPr>
            <a:xfrm>
              <a:off x="6306247" y="4445220"/>
              <a:ext cx="216148" cy="2075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3B00BBE-5B11-C161-69A8-A7190806FF8A}"/>
              </a:ext>
            </a:extLst>
          </p:cNvPr>
          <p:cNvSpPr/>
          <p:nvPr/>
        </p:nvSpPr>
        <p:spPr>
          <a:xfrm>
            <a:off x="7037433" y="3792085"/>
            <a:ext cx="216148" cy="2075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52A5B0-132E-0A5F-AEF3-21BB9DCE0E1F}"/>
              </a:ext>
            </a:extLst>
          </p:cNvPr>
          <p:cNvSpPr/>
          <p:nvPr/>
        </p:nvSpPr>
        <p:spPr>
          <a:xfrm>
            <a:off x="5799182" y="3627562"/>
            <a:ext cx="216148" cy="2075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E82F9-856D-BCAF-742F-606843A5E137}"/>
              </a:ext>
            </a:extLst>
          </p:cNvPr>
          <p:cNvSpPr txBox="1"/>
          <p:nvPr/>
        </p:nvSpPr>
        <p:spPr>
          <a:xfrm>
            <a:off x="940535" y="2440191"/>
            <a:ext cx="3796780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Livvic"/>
              </a:rPr>
              <a:t>Size of Project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latin typeface="Livvic"/>
              </a:rPr>
              <a:t>7 </a:t>
            </a:r>
            <a:r>
              <a:rPr lang="en-US" altLang="en-US">
                <a:latin typeface="Livvic"/>
              </a:rPr>
              <a:t>Decommissioned Pit Mines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latin typeface="Livvic"/>
              </a:rPr>
              <a:t>100 </a:t>
            </a:r>
            <a:r>
              <a:rPr lang="en-US" altLang="en-US">
                <a:latin typeface="Livvic"/>
              </a:rPr>
              <a:t>Tracks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>
              <a:latin typeface="Livvic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/>
              <a:t>Costs and Savings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latin typeface="Livvic"/>
              </a:rPr>
              <a:t>$800 Million</a:t>
            </a:r>
            <a:r>
              <a:rPr lang="en-US" altLang="en-US">
                <a:latin typeface="Livvic"/>
              </a:rPr>
              <a:t> Upfront Costs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latin typeface="Livvic"/>
              </a:rPr>
              <a:t>$20 Million</a:t>
            </a:r>
            <a:r>
              <a:rPr lang="en-US" altLang="en-US">
                <a:latin typeface="Livvic"/>
              </a:rPr>
              <a:t> Annual Costs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latin typeface="Livvic"/>
              </a:rPr>
              <a:t>1 GWh</a:t>
            </a:r>
            <a:r>
              <a:rPr lang="en-US" altLang="en-US">
                <a:latin typeface="Livvic"/>
              </a:rPr>
              <a:t> Capacity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latin typeface="Livvic"/>
              </a:rPr>
              <a:t>6.25% </a:t>
            </a:r>
            <a:r>
              <a:rPr lang="en-US" altLang="en-US">
                <a:latin typeface="Livvic"/>
              </a:rPr>
              <a:t>Blackout Reduction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latin typeface="Livvic"/>
              </a:rPr>
              <a:t>0.6%</a:t>
            </a:r>
            <a:r>
              <a:rPr lang="en-US" altLang="en-US">
                <a:latin typeface="Livvic"/>
              </a:rPr>
              <a:t> GDP Saved </a:t>
            </a:r>
            <a:br>
              <a:rPr lang="en-US" altLang="en-US">
                <a:latin typeface="Livvic"/>
              </a:rPr>
            </a:br>
            <a:r>
              <a:rPr lang="en-US" altLang="en-US">
                <a:latin typeface="Livvic"/>
              </a:rPr>
              <a:t>($2.29 Billion Annually)</a:t>
            </a:r>
          </a:p>
        </p:txBody>
      </p:sp>
    </p:spTree>
    <p:extLst>
      <p:ext uri="{BB962C8B-B14F-4D97-AF65-F5344CB8AC3E}">
        <p14:creationId xmlns:p14="http://schemas.microsoft.com/office/powerpoint/2010/main" val="305848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D4B2-A081-5F81-6F76-D478EA563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26864576-C40F-1032-57E8-8FD324459FC8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rgbClr val="134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Aptos Display"/>
              </a:rPr>
              <a:t>Risks and Implementation</a:t>
            </a:r>
          </a:p>
        </p:txBody>
      </p:sp>
      <p:pic>
        <p:nvPicPr>
          <p:cNvPr id="4" name="Picture 2" descr="Conferences &amp; Competitions – Engineering Society of Queen's University">
            <a:extLst>
              <a:ext uri="{FF2B5EF4-FFF2-40B4-BE49-F238E27FC236}">
                <a16:creationId xmlns:a16="http://schemas.microsoft.com/office/drawing/2014/main" id="{6E4EFBDA-541E-B842-3ECB-E4BCE46A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166" y="5367905"/>
            <a:ext cx="1711476" cy="171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9612FF-385B-DBB7-2AA3-57BB5A79BF02}"/>
              </a:ext>
            </a:extLst>
          </p:cNvPr>
          <p:cNvSpPr txBox="1"/>
          <p:nvPr/>
        </p:nvSpPr>
        <p:spPr>
          <a:xfrm>
            <a:off x="408608" y="1717260"/>
            <a:ext cx="112753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Technical		Logistical		Regulatory		Implementation</a:t>
            </a:r>
          </a:p>
        </p:txBody>
      </p:sp>
      <p:pic>
        <p:nvPicPr>
          <p:cNvPr id="28" name="Picture 27" descr="Aurelia Mining - Aurelia Mining">
            <a:extLst>
              <a:ext uri="{FF2B5EF4-FFF2-40B4-BE49-F238E27FC236}">
                <a16:creationId xmlns:a16="http://schemas.microsoft.com/office/drawing/2014/main" id="{DA400B87-C333-C436-29DD-B273C640D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883" y="2640769"/>
            <a:ext cx="2616891" cy="1378916"/>
          </a:xfrm>
          <a:prstGeom prst="rect">
            <a:avLst/>
          </a:prstGeom>
        </p:spPr>
      </p:pic>
      <p:pic>
        <p:nvPicPr>
          <p:cNvPr id="29" name="Picture 28" descr="Top 92 Gold Mining Companies in Nigeria (2025) | ensun">
            <a:extLst>
              <a:ext uri="{FF2B5EF4-FFF2-40B4-BE49-F238E27FC236}">
                <a16:creationId xmlns:a16="http://schemas.microsoft.com/office/drawing/2014/main" id="{57FFF1B8-B4F8-39F6-E061-A6D89CD66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99" y="2064639"/>
            <a:ext cx="1903896" cy="1903896"/>
          </a:xfrm>
          <a:prstGeom prst="rect">
            <a:avLst/>
          </a:prstGeom>
        </p:spPr>
      </p:pic>
      <p:pic>
        <p:nvPicPr>
          <p:cNvPr id="30" name="Picture 29" descr="A large power plant with power lines&#10;&#10;AI-generated content may be incorrect.">
            <a:extLst>
              <a:ext uri="{FF2B5EF4-FFF2-40B4-BE49-F238E27FC236}">
                <a16:creationId xmlns:a16="http://schemas.microsoft.com/office/drawing/2014/main" id="{E2EDCD76-3140-62DD-0D4D-70867FA96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329" y="2346605"/>
            <a:ext cx="2852391" cy="1603941"/>
          </a:xfrm>
          <a:prstGeom prst="rect">
            <a:avLst/>
          </a:prstGeom>
        </p:spPr>
      </p:pic>
      <p:pic>
        <p:nvPicPr>
          <p:cNvPr id="54" name="Picture 53" descr="A map of the nigeria&#10;&#10;AI-generated content may be incorrect.">
            <a:extLst>
              <a:ext uri="{FF2B5EF4-FFF2-40B4-BE49-F238E27FC236}">
                <a16:creationId xmlns:a16="http://schemas.microsoft.com/office/drawing/2014/main" id="{976FB963-345F-6D82-1FBA-10CFB14F6E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085" t="4318" r="1127" b="3259"/>
          <a:stretch>
            <a:fillRect/>
          </a:stretch>
        </p:blipFill>
        <p:spPr>
          <a:xfrm>
            <a:off x="1193537" y="4259634"/>
            <a:ext cx="3100495" cy="22165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03C1281-EA8C-8A39-FFCA-A7E3FD810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208" y="3766550"/>
            <a:ext cx="2953162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123FE-6414-0BE2-3FBF-D5E15867A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680ECA08-F1C9-5C02-1628-323194FE7E55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rgbClr val="134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Aptos Display"/>
              </a:rPr>
              <a:t>Conclusion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EFFF9B-04BC-7CFC-2245-18779C4B5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792" y="1930224"/>
            <a:ext cx="1504225" cy="1498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84141D-6DAD-7C74-D1A2-4F4EC0FA5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83" y="1934565"/>
            <a:ext cx="1498776" cy="1515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608E5-40F5-43CF-3E85-5820D7FC5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612" y="1930224"/>
            <a:ext cx="1498776" cy="14987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B93680-97EF-4257-755E-D01F9B20F5B8}"/>
              </a:ext>
            </a:extLst>
          </p:cNvPr>
          <p:cNvSpPr txBox="1"/>
          <p:nvPr/>
        </p:nvSpPr>
        <p:spPr>
          <a:xfrm>
            <a:off x="4090276" y="3429000"/>
            <a:ext cx="3792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>
                <a:latin typeface="Livvic" pitchFamily="2" charset="0"/>
              </a:rPr>
              <a:t>Reliable, productive, growing economy</a:t>
            </a:r>
          </a:p>
          <a:p>
            <a:pPr algn="ctr"/>
            <a:endParaRPr lang="en-CA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latin typeface="Livvic" pitchFamily="2" charset="0"/>
              </a:rPr>
              <a:t>$2.29 Billion in yearly economic recovery</a:t>
            </a:r>
          </a:p>
          <a:p>
            <a:endParaRPr lang="en-CA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latin typeface="Livvic" pitchFamily="2" charset="0"/>
              </a:rPr>
              <a:t>$20 Million in yearly maintenance (11,500 Jobs)</a:t>
            </a:r>
          </a:p>
          <a:p>
            <a:endParaRPr lang="en-CA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latin typeface="Livvic" pitchFamily="2" charset="0"/>
              </a:rPr>
              <a:t>Circulatory growth for mining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>
              <a:latin typeface="Livvic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60C9C-8636-1752-422A-0C5D050A8125}"/>
              </a:ext>
            </a:extLst>
          </p:cNvPr>
          <p:cNvSpPr txBox="1"/>
          <p:nvPr/>
        </p:nvSpPr>
        <p:spPr>
          <a:xfrm>
            <a:off x="391817" y="3449691"/>
            <a:ext cx="35889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Livvic" pitchFamily="2" charset="0"/>
              </a:rPr>
              <a:t>Reliable, renewable, and accessible energy</a:t>
            </a:r>
          </a:p>
          <a:p>
            <a:pPr algn="ctr"/>
            <a:endParaRPr lang="en-US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Livvic" pitchFamily="2" charset="0"/>
              </a:rPr>
              <a:t>6.25% reduction of daily blackout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Livvic" pitchFamily="2" charset="0"/>
              </a:rPr>
              <a:t>$0.58/kWh decrease in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latin typeface="Livvic" pitchFamily="2" charset="77"/>
              </a:rPr>
              <a:t> 1Mt CO2/yr saved from diesel generators</a:t>
            </a:r>
            <a:endParaRPr lang="en-US">
              <a:latin typeface="Livvic" pitchFamily="2" charset="0"/>
            </a:endParaRPr>
          </a:p>
          <a:p>
            <a:endParaRPr lang="en-US">
              <a:latin typeface="Livvic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0D7FE-9052-AD61-8AA9-3BAB227DD0B9}"/>
              </a:ext>
            </a:extLst>
          </p:cNvPr>
          <p:cNvSpPr txBox="1"/>
          <p:nvPr/>
        </p:nvSpPr>
        <p:spPr>
          <a:xfrm>
            <a:off x="8101724" y="3429000"/>
            <a:ext cx="379235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>
                <a:solidFill>
                  <a:srgbClr val="4D4D4D"/>
                </a:solidFill>
                <a:latin typeface="Livvic" pitchFamily="2" charset="77"/>
              </a:rPr>
              <a:t>Quality, reliable, sustainable infrastructure</a:t>
            </a:r>
          </a:p>
          <a:p>
            <a:endParaRPr lang="en-US">
              <a:latin typeface="Livvic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latin typeface="Livvic" pitchFamily="2" charset="77"/>
              </a:rPr>
              <a:t>Water is more consistently treated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>
              <a:latin typeface="Livvic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latin typeface="Livvic" pitchFamily="2" charset="77"/>
              </a:rPr>
              <a:t>Hospitals are open more of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>
              <a:latin typeface="Livvic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latin typeface="Livvic" pitchFamily="2" charset="77"/>
              </a:rPr>
              <a:t>Urban life dependent on electricity is stabilized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>
              <a:latin typeface="Livvic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>
              <a:latin typeface="Livv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544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4368D-ACA9-14B5-95DC-33DB8DADC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912C1D4-03A5-14D9-E1B5-E53352B9D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675501" y="1701185"/>
            <a:ext cx="8845866" cy="3175505"/>
          </a:xfrm>
        </p:spPr>
        <p:txBody>
          <a:bodyPr/>
          <a:lstStyle/>
          <a:p>
            <a:endParaRPr lang="en-US"/>
          </a:p>
          <a:p>
            <a:endParaRPr lang="en-US" sz="1300"/>
          </a:p>
          <a:p>
            <a:r>
              <a:rPr lang="en-US" sz="1300">
                <a:ea typeface="+mn-lt"/>
                <a:cs typeface="+mn-lt"/>
              </a:rPr>
              <a:t>100 m: </a:t>
            </a:r>
            <a:r>
              <a:rPr lang="en-US" sz="1300">
                <a:ea typeface="+mn-lt"/>
                <a:cs typeface="+mn-lt"/>
                <a:hlinkClick r:id="rId2"/>
              </a:rPr>
              <a:t>https://research.ee.sun.ac.za/emr/emr/files/u1/2019-ELSEVIER-Botha.pdf</a:t>
            </a:r>
            <a:endParaRPr lang="en-US">
              <a:ea typeface="+mn-lt"/>
              <a:cs typeface="+mn-lt"/>
            </a:endParaRPr>
          </a:p>
          <a:p>
            <a:endParaRPr lang="en-US" sz="1300"/>
          </a:p>
          <a:p>
            <a:r>
              <a:rPr lang="en-US" sz="1300"/>
              <a:t>6 000 MW at peak: </a:t>
            </a:r>
            <a:r>
              <a:rPr lang="en-US" sz="1300">
                <a:ea typeface="+mn-lt"/>
                <a:cs typeface="+mn-lt"/>
                <a:hlinkClick r:id="rId3"/>
              </a:rPr>
              <a:t>https://theelectricityhub.com/lagos-state-targets-4000mw-with-new-gas-power-plant-bids/</a:t>
            </a:r>
          </a:p>
          <a:p>
            <a:endParaRPr lang="en-US" sz="1300">
              <a:latin typeface="Aptos"/>
              <a:ea typeface="Calibri"/>
              <a:cs typeface="Calibri"/>
            </a:endParaRPr>
          </a:p>
          <a:p>
            <a:r>
              <a:rPr lang="en-US" sz="1300">
                <a:latin typeface="Aptos"/>
                <a:ea typeface="Calibri"/>
                <a:cs typeface="Calibri"/>
              </a:rPr>
              <a:t>200 days of blackouts, Annual GDP Losses: </a:t>
            </a:r>
            <a:r>
              <a:rPr lang="en-CA" sz="1200" u="sng">
                <a:latin typeface="Calibri"/>
                <a:ea typeface="Calibri"/>
                <a:cs typeface="Calibri"/>
                <a:hlinkClick r:id="rId4"/>
              </a:rPr>
              <a:t>https://journalwjaets.com/sites/default/files/fulltext_pdf/WJAETS-2025-0900.pdf</a:t>
            </a:r>
            <a:r>
              <a:rPr lang="en-CA" sz="1200">
                <a:latin typeface="Calibri"/>
                <a:ea typeface="Calibri"/>
                <a:cs typeface="Calibri"/>
              </a:rPr>
              <a:t>  </a:t>
            </a:r>
            <a:endParaRPr lang="en-US" sz="1200">
              <a:latin typeface="Calibri"/>
              <a:ea typeface="Calibri"/>
              <a:cs typeface="Calibri"/>
            </a:endParaRPr>
          </a:p>
          <a:p>
            <a:endParaRPr lang="en-CA" sz="1200">
              <a:latin typeface="Calibri"/>
              <a:ea typeface="Calibri"/>
              <a:cs typeface="Calibri"/>
            </a:endParaRPr>
          </a:p>
          <a:p>
            <a:r>
              <a:rPr lang="en-CA" sz="1200">
                <a:latin typeface="Calibri"/>
                <a:ea typeface="Calibri"/>
                <a:cs typeface="Calibri"/>
              </a:rPr>
              <a:t>Solid Gravity: </a:t>
            </a:r>
            <a:r>
              <a:rPr lang="en-CA" sz="1200">
                <a:ea typeface="+mn-lt"/>
                <a:cs typeface="+mn-lt"/>
                <a:hlinkClick r:id="rId5"/>
              </a:rPr>
              <a:t>https://www.researchgate.net/publication/361785221_Solid_Gravity_Energy_Storage_A_review</a:t>
            </a:r>
            <a:r>
              <a:rPr lang="en-CA" sz="1200">
                <a:ea typeface="+mn-lt"/>
                <a:cs typeface="+mn-lt"/>
              </a:rPr>
              <a:t> </a:t>
            </a:r>
          </a:p>
          <a:p>
            <a:endParaRPr lang="en-CA" sz="1200">
              <a:ea typeface="+mn-lt"/>
              <a:cs typeface="+mn-lt"/>
            </a:endParaRPr>
          </a:p>
          <a:p>
            <a:r>
              <a:rPr lang="en-CA" sz="1200">
                <a:ea typeface="+mn-lt"/>
                <a:cs typeface="+mn-lt"/>
              </a:rPr>
              <a:t>https://power.nridigital.com/power_technology_mar19/tower_of_power_gravity_based_storage_evolves_beyond_pumped_hydro</a:t>
            </a:r>
            <a:endParaRPr lang="en-CA" sz="13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8949F4-EB2B-27E8-07EE-C93B37BC8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9FDC0C06-6AE7-21E8-5D19-30322F249597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rgbClr val="134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Aptos Display"/>
              </a:rPr>
              <a:t>References </a:t>
            </a:r>
          </a:p>
        </p:txBody>
      </p:sp>
      <p:pic>
        <p:nvPicPr>
          <p:cNvPr id="4" name="Picture 2" descr="Conferences &amp; Competitions – Engineering Society of Queen's University">
            <a:extLst>
              <a:ext uri="{FF2B5EF4-FFF2-40B4-BE49-F238E27FC236}">
                <a16:creationId xmlns:a16="http://schemas.microsoft.com/office/drawing/2014/main" id="{260786D3-2E5D-1FD5-5F84-5FDD2370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166" y="5367905"/>
            <a:ext cx="1711476" cy="171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9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93DB9-F9EF-CE12-94E1-ED6595FA0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12AE34A9-4F88-9D1E-2590-ABB588031104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rgbClr val="134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Aptos Display"/>
              </a:rPr>
              <a:t>Appendix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933DB39-99A3-F05C-90B3-365F04533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040766"/>
              </p:ext>
            </p:extLst>
          </p:nvPr>
        </p:nvGraphicFramePr>
        <p:xfrm>
          <a:off x="687048" y="1711376"/>
          <a:ext cx="8886609" cy="23758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98070">
                  <a:extLst>
                    <a:ext uri="{9D8B030D-6E8A-4147-A177-3AD203B41FA5}">
                      <a16:colId xmlns:a16="http://schemas.microsoft.com/office/drawing/2014/main" val="1490506032"/>
                    </a:ext>
                  </a:extLst>
                </a:gridCol>
                <a:gridCol w="1032648">
                  <a:extLst>
                    <a:ext uri="{9D8B030D-6E8A-4147-A177-3AD203B41FA5}">
                      <a16:colId xmlns:a16="http://schemas.microsoft.com/office/drawing/2014/main" val="556264873"/>
                    </a:ext>
                  </a:extLst>
                </a:gridCol>
                <a:gridCol w="1818047">
                  <a:extLst>
                    <a:ext uri="{9D8B030D-6E8A-4147-A177-3AD203B41FA5}">
                      <a16:colId xmlns:a16="http://schemas.microsoft.com/office/drawing/2014/main" val="78316315"/>
                    </a:ext>
                  </a:extLst>
                </a:gridCol>
                <a:gridCol w="2188820">
                  <a:extLst>
                    <a:ext uri="{9D8B030D-6E8A-4147-A177-3AD203B41FA5}">
                      <a16:colId xmlns:a16="http://schemas.microsoft.com/office/drawing/2014/main" val="4111149115"/>
                    </a:ext>
                  </a:extLst>
                </a:gridCol>
                <a:gridCol w="2349024">
                  <a:extLst>
                    <a:ext uri="{9D8B030D-6E8A-4147-A177-3AD203B41FA5}">
                      <a16:colId xmlns:a16="http://schemas.microsoft.com/office/drawing/2014/main" val="172920634"/>
                    </a:ext>
                  </a:extLst>
                </a:gridCol>
              </a:tblGrid>
              <a:tr h="296337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Criteria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Metrics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Lithium-Ion Battery Storage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Hydro Pumped Storage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Solid Gravity Energy Storage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344771"/>
                  </a:ext>
                </a:extLst>
              </a:tr>
              <a:tr h="296337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Capacity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605843"/>
                  </a:ext>
                </a:extLst>
              </a:tr>
              <a:tr h="296337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O and M Costs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583299"/>
                  </a:ext>
                </a:extLst>
              </a:tr>
              <a:tr h="296337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Energy Cost Per kWh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757517"/>
                  </a:ext>
                </a:extLst>
              </a:tr>
              <a:tr h="296337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Carbon Footprint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656462"/>
                  </a:ext>
                </a:extLst>
              </a:tr>
              <a:tr h="296337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Sustainability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36072"/>
                  </a:ext>
                </a:extLst>
              </a:tr>
              <a:tr h="3015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effectLst/>
                        </a:rPr>
                        <a:t>Accessibility</a:t>
                      </a:r>
                      <a:endParaRPr lang="en-US" sz="11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728900"/>
                  </a:ext>
                </a:extLst>
              </a:tr>
              <a:tr h="296337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Overall Score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41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55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>
                          <a:effectLst/>
                          <a:latin typeface="Aptos Narrow"/>
                        </a:rPr>
                        <a:t>63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108526"/>
                  </a:ext>
                </a:extLst>
              </a:tr>
            </a:tbl>
          </a:graphicData>
        </a:graphic>
      </p:graphicFrame>
      <p:pic>
        <p:nvPicPr>
          <p:cNvPr id="4" name="Picture 2" descr="Conferences &amp; Competitions – Engineering Society of Queen's University">
            <a:extLst>
              <a:ext uri="{FF2B5EF4-FFF2-40B4-BE49-F238E27FC236}">
                <a16:creationId xmlns:a16="http://schemas.microsoft.com/office/drawing/2014/main" id="{7FE3E354-DCDB-A690-22AF-549FB7713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166" y="5367905"/>
            <a:ext cx="1711476" cy="171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59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30965CFB74FB4C87332C5B3A21DF90" ma:contentTypeVersion="3" ma:contentTypeDescription="Create a new document." ma:contentTypeScope="" ma:versionID="528b9255fb91416bc7703f074cad3929">
  <xsd:schema xmlns:xsd="http://www.w3.org/2001/XMLSchema" xmlns:xs="http://www.w3.org/2001/XMLSchema" xmlns:p="http://schemas.microsoft.com/office/2006/metadata/properties" xmlns:ns2="c499161c-ea43-4dd1-a966-e01eddb79ed6" targetNamespace="http://schemas.microsoft.com/office/2006/metadata/properties" ma:root="true" ma:fieldsID="fa34155c27977f69db956a52680e93d6" ns2:_="">
    <xsd:import namespace="c499161c-ea43-4dd1-a966-e01eddb79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9161c-ea43-4dd1-a966-e01eddb79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21ADA0-2BC5-4DE5-88FD-11064D4293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C89071-246B-4443-87BA-CDF11904EFF4}">
  <ds:schemaRefs>
    <ds:schemaRef ds:uri="c499161c-ea43-4dd1-a966-e01eddb79e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2211E1-8574-4971-8D07-2D093216A457}">
  <ds:schemaRefs>
    <ds:schemaRef ds:uri="c499161c-ea43-4dd1-a966-e01eddb79e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Potential Energy Storage: Case Study on Decommissioned Mines</vt:lpstr>
      <vt:lpstr>Nigeria and Blackout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Rivelis</dc:creator>
  <cp:revision>3</cp:revision>
  <dcterms:created xsi:type="dcterms:W3CDTF">2025-11-22T16:07:49Z</dcterms:created>
  <dcterms:modified xsi:type="dcterms:W3CDTF">2026-01-12T16:12:28Z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0x0101006E30965CFB74FB4C87332C5B3A21DF90</vt:lpwstr>
  </property>
</Properties>
</file>